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1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55560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52" name="Shape 5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re et texte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re vertical et text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767408" y="692696"/>
            <a:ext cx="11130000" cy="4464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lnSpc>
                <a:spcPct val="120000"/>
              </a:lnSpc>
              <a:buClr>
                <a:schemeClr val="dk1"/>
              </a:buClr>
              <a:buSzPct val="30555"/>
            </a:pPr>
            <a:r>
              <a:rPr lang="fr-FR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Truc &amp; Astuce : réaliser une maquette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endParaRPr lang="fr-FR" sz="16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fr-FR" sz="16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Thème 1. Changement climatique et niveau des océans</a:t>
            </a:r>
          </a:p>
          <a:p>
            <a:pPr lvl="0">
              <a:spcBef>
                <a:spcPts val="0"/>
              </a:spcBef>
              <a:buNone/>
            </a:pPr>
            <a:r>
              <a:rPr lang="fr-FR" sz="16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1.7. Comment s’adapter et aménager les littoraux ?</a:t>
            </a:r>
          </a:p>
          <a:p>
            <a:pPr lvl="0">
              <a:spcBef>
                <a:spcPts val="0"/>
              </a:spcBef>
              <a:buNone/>
            </a:pPr>
            <a:endParaRPr lang="fr-FR" sz="16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 cours de cette séance, tu vas construire une maquette permettant d’observer l’élévation du niveau des océans et ses conséquences sur les littoraux.</a:t>
            </a:r>
          </a:p>
          <a:p>
            <a:endParaRPr lang="fr-FR"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Utilise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 matériel pour construire une île avec différents littoraux (pente douce, forte, falaise…).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Aménage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les littoraux avec des habitations ou de la végétation.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Simule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une montée des eaux pour voir quel littoral est le plus touché par la monte des eaux.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Trouve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 solutions d’aménagement pour éviter, contrer ou retarder au mieux les catastrophes naturelles pouvant se produire.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Mets les solutions</a:t>
            </a:r>
            <a:r>
              <a:rPr lang="fr-FR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place pour les tester.</a:t>
            </a:r>
            <a:endParaRPr lang="fr-FR" sz="16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lang="fr-FR" sz="16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Shape 413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14" name="Shape 414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415" name="Shape 415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16" name="Shape 416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7" name="Shape 417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418" name="Shape 418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19" name="Shape 419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0" name="Shape 420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421" name="Shape 421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Shape 422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3" name="Shape 423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424" name="Shape 424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Shape 425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6" name="Shape 426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427" name="Shape 427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28" name="Shape 428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9" name="Shape 429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430" name="Shape 430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Shape 431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2" name="Shape 432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433" name="Shape 433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Shape 434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5" name="Shape 435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436" name="Shape 436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37" name="Shape 437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8" name="Shape 438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439" name="Shape 439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Shape 440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1" name="Shape 441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442" name="Shape 442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Shape 443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4" name="Shape 444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Shape 445"/>
          <p:cNvSpPr/>
          <p:nvPr/>
        </p:nvSpPr>
        <p:spPr>
          <a:xfrm>
            <a:off x="1641725" y="4714262"/>
            <a:ext cx="8567100" cy="87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 txBox="1"/>
          <p:nvPr/>
        </p:nvSpPr>
        <p:spPr>
          <a:xfrm>
            <a:off x="8796925" y="4714275"/>
            <a:ext cx="701400" cy="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/>
              <a:t>Digue</a:t>
            </a:r>
          </a:p>
        </p:txBody>
      </p:sp>
      <p:sp>
        <p:nvSpPr>
          <p:cNvPr id="447" name="Shape 447"/>
          <p:cNvSpPr txBox="1"/>
          <p:nvPr/>
        </p:nvSpPr>
        <p:spPr>
          <a:xfrm>
            <a:off x="2351750" y="4714275"/>
            <a:ext cx="701400" cy="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/>
              <a:t>Digue</a:t>
            </a:r>
          </a:p>
        </p:txBody>
      </p:sp>
      <p:sp>
        <p:nvSpPr>
          <p:cNvPr id="448" name="Shape 448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Shape 450"/>
          <p:cNvSpPr/>
          <p:nvPr/>
        </p:nvSpPr>
        <p:spPr>
          <a:xfrm>
            <a:off x="9175025" y="4529750"/>
            <a:ext cx="1033800" cy="2670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1" name="Shape 451"/>
          <p:cNvSpPr/>
          <p:nvPr/>
        </p:nvSpPr>
        <p:spPr>
          <a:xfrm>
            <a:off x="1624625" y="4529750"/>
            <a:ext cx="1033800" cy="2670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2517950" y="4332075"/>
            <a:ext cx="369000" cy="4695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3" name="Shape 453"/>
          <p:cNvSpPr/>
          <p:nvPr/>
        </p:nvSpPr>
        <p:spPr>
          <a:xfrm>
            <a:off x="8963125" y="4332075"/>
            <a:ext cx="369000" cy="4695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 txBox="1"/>
          <p:nvPr/>
        </p:nvSpPr>
        <p:spPr>
          <a:xfrm>
            <a:off x="1199800" y="5098925"/>
            <a:ext cx="9543000" cy="107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2400"/>
              <a:t>Avec la construction de digues, les habitations et la végétation peuvent être protégées pour une montée des eaux peu importante.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Shape 465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Shape 466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7" name="Shape 467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468" name="Shape 468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9" name="Shape 469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0" name="Shape 470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471" name="Shape 471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72" name="Shape 472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3" name="Shape 473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474" name="Shape 474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Shape 475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6" name="Shape 476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477" name="Shape 477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Shape 478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9" name="Shape 479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480" name="Shape 480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1" name="Shape 481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2" name="Shape 482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483" name="Shape 483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Shape 484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5" name="Shape 485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486" name="Shape 486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Shape 487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8" name="Shape 488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489" name="Shape 489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90" name="Shape 490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1" name="Shape 491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492" name="Shape 492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3" name="Shape 493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4" name="Shape 494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495" name="Shape 495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Shape 496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7" name="Shape 497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Shape 498"/>
          <p:cNvSpPr/>
          <p:nvPr/>
        </p:nvSpPr>
        <p:spPr>
          <a:xfrm>
            <a:off x="1641725" y="4714262"/>
            <a:ext cx="8567100" cy="87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Shape 500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Shape 501"/>
          <p:cNvSpPr txBox="1"/>
          <p:nvPr/>
        </p:nvSpPr>
        <p:spPr>
          <a:xfrm>
            <a:off x="1199456" y="5120625"/>
            <a:ext cx="9370819" cy="129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Réinvestissement des acquis en comparant les conséquences de la fonte des glaciers et de la banquise sur la montée des eaux en plaçant des glaçons sur la maquette.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Shape 507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Shape 508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9" name="Shape 509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510" name="Shape 510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1" name="Shape 511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2" name="Shape 512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513" name="Shape 513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4" name="Shape 514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5" name="Shape 515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516" name="Shape 516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Shape 517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8" name="Shape 518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519" name="Shape 519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Shape 520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1" name="Shape 521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522" name="Shape 522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3" name="Shape 523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4" name="Shape 524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525" name="Shape 525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Shape 526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7" name="Shape 527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528" name="Shape 528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9" name="Shape 529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0" name="Shape 530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531" name="Shape 531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Shape 532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3" name="Shape 533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534" name="Shape 534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Shape 535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6" name="Shape 536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537" name="Shape 537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Shape 538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9" name="Shape 539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0" name="Shape 540"/>
          <p:cNvSpPr/>
          <p:nvPr/>
        </p:nvSpPr>
        <p:spPr>
          <a:xfrm>
            <a:off x="1641725" y="4714262"/>
            <a:ext cx="8567100" cy="87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1" name="Shape 541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Shape 542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Shape 543"/>
          <p:cNvSpPr txBox="1"/>
          <p:nvPr/>
        </p:nvSpPr>
        <p:spPr>
          <a:xfrm>
            <a:off x="1557750" y="5041825"/>
            <a:ext cx="9076500" cy="129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Placer des glaçons en hauteur pour monter les effets de la fonte des glaciers.</a:t>
            </a:r>
          </a:p>
        </p:txBody>
      </p:sp>
      <p:sp>
        <p:nvSpPr>
          <p:cNvPr id="544" name="Shape 544"/>
          <p:cNvSpPr/>
          <p:nvPr/>
        </p:nvSpPr>
        <p:spPr>
          <a:xfrm>
            <a:off x="3862725" y="3081750"/>
            <a:ext cx="390600" cy="3147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3710325" y="3429100"/>
            <a:ext cx="390600" cy="3147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6" name="Shape 546"/>
          <p:cNvSpPr txBox="1"/>
          <p:nvPr/>
        </p:nvSpPr>
        <p:spPr>
          <a:xfrm>
            <a:off x="3541125" y="3190325"/>
            <a:ext cx="1033800" cy="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/>
              <a:t>Glaçons</a:t>
            </a:r>
          </a:p>
        </p:txBody>
      </p:sp>
      <p:sp>
        <p:nvSpPr>
          <p:cNvPr id="547" name="Shape 547"/>
          <p:cNvSpPr/>
          <p:nvPr/>
        </p:nvSpPr>
        <p:spPr>
          <a:xfrm>
            <a:off x="4915975" y="3148025"/>
            <a:ext cx="390600" cy="3147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5155887" y="3391075"/>
            <a:ext cx="390600" cy="3147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9" name="Shape 549"/>
          <p:cNvSpPr txBox="1"/>
          <p:nvPr/>
        </p:nvSpPr>
        <p:spPr>
          <a:xfrm>
            <a:off x="4910487" y="3246025"/>
            <a:ext cx="1033800" cy="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/>
              <a:t>Glaçons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Shape 555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6" name="Shape 556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57" name="Shape 557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558" name="Shape 558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9" name="Shape 559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0" name="Shape 560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561" name="Shape 561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62" name="Shape 562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3" name="Shape 563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564" name="Shape 564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Shape 565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6" name="Shape 566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567" name="Shape 567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Shape 568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9" name="Shape 569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570" name="Shape 570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1" name="Shape 571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2" name="Shape 572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573" name="Shape 573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Shape 574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5" name="Shape 575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576" name="Shape 576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7" name="Shape 577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8" name="Shape 578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579" name="Shape 579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81" name="Shape 581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582" name="Shape 582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Shape 583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84" name="Shape 584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585" name="Shape 585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Shape 586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87" name="Shape 587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Shape 588"/>
          <p:cNvSpPr/>
          <p:nvPr/>
        </p:nvSpPr>
        <p:spPr>
          <a:xfrm>
            <a:off x="1641725" y="4714262"/>
            <a:ext cx="8567100" cy="87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9" name="Shape 589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Shape 590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1" name="Shape 591"/>
          <p:cNvSpPr txBox="1"/>
          <p:nvPr/>
        </p:nvSpPr>
        <p:spPr>
          <a:xfrm>
            <a:off x="1493775" y="5066375"/>
            <a:ext cx="9076500" cy="129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Placer des glaçons dans l’eau entourant l’île pour monter les effets de la fonte de la banquise.</a:t>
            </a:r>
          </a:p>
        </p:txBody>
      </p:sp>
      <p:sp>
        <p:nvSpPr>
          <p:cNvPr id="592" name="Shape 592"/>
          <p:cNvSpPr/>
          <p:nvPr/>
        </p:nvSpPr>
        <p:spPr>
          <a:xfrm>
            <a:off x="2247175" y="4482100"/>
            <a:ext cx="390600" cy="3147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/>
          <p:nvPr/>
        </p:nvSpPr>
        <p:spPr>
          <a:xfrm>
            <a:off x="1789650" y="4482100"/>
            <a:ext cx="390600" cy="3147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4" name="Shape 594"/>
          <p:cNvSpPr txBox="1"/>
          <p:nvPr/>
        </p:nvSpPr>
        <p:spPr>
          <a:xfrm>
            <a:off x="1833675" y="4714275"/>
            <a:ext cx="1033800" cy="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/>
              <a:t>Glaçons</a:t>
            </a:r>
          </a:p>
        </p:txBody>
      </p:sp>
      <p:sp>
        <p:nvSpPr>
          <p:cNvPr id="595" name="Shape 595"/>
          <p:cNvSpPr/>
          <p:nvPr/>
        </p:nvSpPr>
        <p:spPr>
          <a:xfrm>
            <a:off x="9320925" y="4482100"/>
            <a:ext cx="390600" cy="3147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6" name="Shape 596"/>
          <p:cNvSpPr/>
          <p:nvPr/>
        </p:nvSpPr>
        <p:spPr>
          <a:xfrm>
            <a:off x="9755425" y="4482100"/>
            <a:ext cx="390600" cy="3147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7" name="Shape 597"/>
          <p:cNvSpPr txBox="1"/>
          <p:nvPr/>
        </p:nvSpPr>
        <p:spPr>
          <a:xfrm>
            <a:off x="9387125" y="4720600"/>
            <a:ext cx="1033800" cy="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/>
              <a:t>Glaçons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3647728" y="5157192"/>
            <a:ext cx="4808700" cy="50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-FR" sz="2400" dirty="0"/>
              <a:t>Un grand aquarium.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593600" y="4976204"/>
            <a:ext cx="11263040" cy="12611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sz="2400" dirty="0"/>
              <a:t>Littoral : Il est possible d’utiliser du plastique (assemblage de briquettes), de la pâte à modeler, du plâtre, ... </a:t>
            </a:r>
          </a:p>
        </p:txBody>
      </p:sp>
      <p:sp>
        <p:nvSpPr>
          <p:cNvPr id="107" name="Shape 107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1479385" y="5236810"/>
            <a:ext cx="8448900" cy="65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FR" sz="2400" dirty="0"/>
              <a:t>Végétation et des habitations.</a:t>
            </a:r>
          </a:p>
        </p:txBody>
      </p:sp>
      <p:grpSp>
        <p:nvGrpSpPr>
          <p:cNvPr id="116" name="Shape 116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117" name="Shape 117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18" name="Shape 118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Shape 119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120" name="Shape 120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21" name="Shape 121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" name="Shape 122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123" name="Shape 123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Shape 125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126" name="Shape 126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" name="Shape 128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129" name="Shape 129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0" name="Shape 130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" name="Shape 131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132" name="Shape 132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4" name="Shape 134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135" name="Shape 135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7" name="Shape 137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138" name="Shape 138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9" name="Shape 139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0" name="Shape 140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141" name="Shape 141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144" name="Shape 144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6" name="Shape 146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Shape 156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157" name="Shape 157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" name="Shape 158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Shape 159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160" name="Shape 160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1" name="Shape 161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2" name="Shape 162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163" name="Shape 163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5" name="Shape 165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166" name="Shape 166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8" name="Shape 168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169" name="Shape 169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70" name="Shape 170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1" name="Shape 171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172" name="Shape 172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4" name="Shape 174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175" name="Shape 175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7" name="Shape 177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178" name="Shape 178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79" name="Shape 179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0" name="Shape 180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181" name="Shape 181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3" name="Shape 183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184" name="Shape 184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Shape 186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1641725" y="5370600"/>
            <a:ext cx="8448900" cy="83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FR" sz="2400" dirty="0"/>
              <a:t>Calcul de la quantité d’eau versée.</a:t>
            </a:r>
          </a:p>
        </p:txBody>
      </p:sp>
      <p:sp>
        <p:nvSpPr>
          <p:cNvPr id="188" name="Shape 188"/>
          <p:cNvSpPr/>
          <p:nvPr/>
        </p:nvSpPr>
        <p:spPr>
          <a:xfrm>
            <a:off x="1641725" y="4714262"/>
            <a:ext cx="8567100" cy="87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8" name="Shape 198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199" name="Shape 199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00" name="Shape 200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1" name="Shape 201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202" name="Shape 202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03" name="Shape 203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4" name="Shape 204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205" name="Shape 205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7" name="Shape 207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208" name="Shape 208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0" name="Shape 210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211" name="Shape 211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12" name="Shape 212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3" name="Shape 213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214" name="Shape 214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6" name="Shape 216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217" name="Shape 217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Shape 219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220" name="Shape 220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21" name="Shape 221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2" name="Shape 222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223" name="Shape 223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Shape 225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226" name="Shape 226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8" name="Shape 228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1641725" y="4714262"/>
            <a:ext cx="8567100" cy="87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 txBox="1"/>
          <p:nvPr/>
        </p:nvSpPr>
        <p:spPr>
          <a:xfrm>
            <a:off x="1150025" y="5398400"/>
            <a:ext cx="9550500" cy="65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-FR" sz="2400" dirty="0"/>
              <a:t>Montée des océans par rajout d’eau dans l’aquarium.</a:t>
            </a:r>
          </a:p>
        </p:txBody>
      </p:sp>
      <p:sp>
        <p:nvSpPr>
          <p:cNvPr id="231" name="Shape 231"/>
          <p:cNvSpPr/>
          <p:nvPr/>
        </p:nvSpPr>
        <p:spPr>
          <a:xfrm>
            <a:off x="1624625" y="4529750"/>
            <a:ext cx="8567100" cy="2670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1" name="Shape 241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242" name="Shape 242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43" name="Shape 243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4" name="Shape 244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245" name="Shape 245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46" name="Shape 246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7" name="Shape 247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248" name="Shape 248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Shape 249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Shape 250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251" name="Shape 251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Shape 252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3" name="Shape 253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254" name="Shape 254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55" name="Shape 255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6" name="Shape 256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257" name="Shape 257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Shape 258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9" name="Shape 259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260" name="Shape 260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Shape 261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2" name="Shape 262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263" name="Shape 263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64" name="Shape 264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5" name="Shape 265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266" name="Shape 266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Shape 267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8" name="Shape 268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269" name="Shape 269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Shape 270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1" name="Shape 271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1641725" y="4714262"/>
            <a:ext cx="8567100" cy="87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1624625" y="4223100"/>
            <a:ext cx="8584200" cy="5736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Shape 276"/>
          <p:cNvSpPr txBox="1"/>
          <p:nvPr/>
        </p:nvSpPr>
        <p:spPr>
          <a:xfrm>
            <a:off x="1199800" y="5098925"/>
            <a:ext cx="9543000" cy="129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2400"/>
              <a:t>Les habitations et la végétation se trouvant sur une pente douce sont touchées plus rapidement par la montée des eaux comparé à une pente plus importante.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Shape 282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3" name="Shape 283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284" name="Shape 284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5" name="Shape 285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6" name="Shape 286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287" name="Shape 287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8" name="Shape 288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9" name="Shape 289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290" name="Shape 290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Shape 291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2" name="Shape 292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293" name="Shape 293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Shape 294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5" name="Shape 295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296" name="Shape 296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7" name="Shape 297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8" name="Shape 298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299" name="Shape 299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Shape 300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1" name="Shape 301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302" name="Shape 302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4" name="Shape 304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305" name="Shape 305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6" name="Shape 306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7" name="Shape 307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308" name="Shape 308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0" name="Shape 310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311" name="Shape 311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3" name="Shape 313"/>
          <p:cNvSpPr/>
          <p:nvPr/>
        </p:nvSpPr>
        <p:spPr>
          <a:xfrm>
            <a:off x="1641725" y="4714262"/>
            <a:ext cx="8567100" cy="87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1624625" y="3635175"/>
            <a:ext cx="8584200" cy="11616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Shape 316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Shape 318"/>
          <p:cNvSpPr/>
          <p:nvPr/>
        </p:nvSpPr>
        <p:spPr>
          <a:xfrm>
            <a:off x="4253325" y="3208750"/>
            <a:ext cx="836400" cy="762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Shape 319"/>
          <p:cNvSpPr/>
          <p:nvPr/>
        </p:nvSpPr>
        <p:spPr>
          <a:xfrm>
            <a:off x="4746475" y="3674350"/>
            <a:ext cx="836400" cy="762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/>
        </p:nvSpPr>
        <p:spPr>
          <a:xfrm>
            <a:off x="1624612" y="624396"/>
            <a:ext cx="8567100" cy="4172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Shape 367"/>
          <p:cNvSpPr/>
          <p:nvPr/>
        </p:nvSpPr>
        <p:spPr>
          <a:xfrm>
            <a:off x="3939500" y="3892825"/>
            <a:ext cx="2128500" cy="90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Shape 368"/>
          <p:cNvSpPr/>
          <p:nvPr/>
        </p:nvSpPr>
        <p:spPr>
          <a:xfrm>
            <a:off x="4253324" y="3208750"/>
            <a:ext cx="836400" cy="75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9" name="Shape 369"/>
          <p:cNvGrpSpPr/>
          <p:nvPr/>
        </p:nvGrpSpPr>
        <p:grpSpPr>
          <a:xfrm>
            <a:off x="8574885" y="4015081"/>
            <a:ext cx="461700" cy="654727"/>
            <a:chOff x="11026067" y="4210235"/>
            <a:chExt cx="461700" cy="654727"/>
          </a:xfrm>
        </p:grpSpPr>
        <p:cxnSp>
          <p:nvCxnSpPr>
            <p:cNvPr id="370" name="Shape 370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1" name="Shape 371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2" name="Shape 372"/>
          <p:cNvGrpSpPr/>
          <p:nvPr/>
        </p:nvGrpSpPr>
        <p:grpSpPr>
          <a:xfrm>
            <a:off x="6601449" y="3462724"/>
            <a:ext cx="461700" cy="654727"/>
            <a:chOff x="11026067" y="4210235"/>
            <a:chExt cx="461700" cy="654727"/>
          </a:xfrm>
        </p:grpSpPr>
        <p:cxnSp>
          <p:nvCxnSpPr>
            <p:cNvPr id="373" name="Shape 373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4" name="Shape 374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A8D08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5" name="Shape 375"/>
          <p:cNvGrpSpPr/>
          <p:nvPr/>
        </p:nvGrpSpPr>
        <p:grpSpPr>
          <a:xfrm>
            <a:off x="8009655" y="4060398"/>
            <a:ext cx="444000" cy="469362"/>
            <a:chOff x="11145914" y="3454525"/>
            <a:chExt cx="444000" cy="469362"/>
          </a:xfrm>
        </p:grpSpPr>
        <p:sp>
          <p:nvSpPr>
            <p:cNvPr id="376" name="Shape 376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Shape 377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8" name="Shape 378"/>
          <p:cNvGrpSpPr/>
          <p:nvPr/>
        </p:nvGrpSpPr>
        <p:grpSpPr>
          <a:xfrm>
            <a:off x="7218119" y="3821118"/>
            <a:ext cx="444000" cy="469362"/>
            <a:chOff x="11145914" y="3454525"/>
            <a:chExt cx="444000" cy="469362"/>
          </a:xfrm>
        </p:grpSpPr>
        <p:sp>
          <p:nvSpPr>
            <p:cNvPr id="379" name="Shape 379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Shape 380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1" name="Shape 381"/>
          <p:cNvGrpSpPr/>
          <p:nvPr/>
        </p:nvGrpSpPr>
        <p:grpSpPr>
          <a:xfrm>
            <a:off x="2704699" y="4015074"/>
            <a:ext cx="461700" cy="654727"/>
            <a:chOff x="11026067" y="4210235"/>
            <a:chExt cx="461700" cy="654727"/>
          </a:xfrm>
        </p:grpSpPr>
        <p:cxnSp>
          <p:nvCxnSpPr>
            <p:cNvPr id="382" name="Shape 382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3" name="Shape 383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rgbClr val="548135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4" name="Shape 384"/>
          <p:cNvGrpSpPr/>
          <p:nvPr/>
        </p:nvGrpSpPr>
        <p:grpSpPr>
          <a:xfrm>
            <a:off x="4583164" y="2635096"/>
            <a:ext cx="582750" cy="573654"/>
            <a:chOff x="11145914" y="3454525"/>
            <a:chExt cx="444000" cy="469362"/>
          </a:xfrm>
        </p:grpSpPr>
        <p:sp>
          <p:nvSpPr>
            <p:cNvPr id="385" name="Shape 385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Shape 386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7" name="Shape 387"/>
          <p:cNvGrpSpPr/>
          <p:nvPr/>
        </p:nvGrpSpPr>
        <p:grpSpPr>
          <a:xfrm>
            <a:off x="4177122" y="2739383"/>
            <a:ext cx="444000" cy="469362"/>
            <a:chOff x="11145914" y="3454525"/>
            <a:chExt cx="444000" cy="469362"/>
          </a:xfrm>
        </p:grpSpPr>
        <p:sp>
          <p:nvSpPr>
            <p:cNvPr id="388" name="Shape 388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Shape 389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0" name="Shape 390"/>
          <p:cNvGrpSpPr/>
          <p:nvPr/>
        </p:nvGrpSpPr>
        <p:grpSpPr>
          <a:xfrm>
            <a:off x="5242135" y="2864755"/>
            <a:ext cx="461700" cy="654727"/>
            <a:chOff x="11026067" y="4210235"/>
            <a:chExt cx="461700" cy="654727"/>
          </a:xfrm>
        </p:grpSpPr>
        <p:cxnSp>
          <p:nvCxnSpPr>
            <p:cNvPr id="391" name="Shape 391"/>
            <p:cNvCxnSpPr/>
            <p:nvPr/>
          </p:nvCxnSpPr>
          <p:spPr>
            <a:xfrm rot="10800000">
              <a:off x="11256886" y="4301262"/>
              <a:ext cx="0" cy="563700"/>
            </a:xfrm>
            <a:prstGeom prst="straightConnector1">
              <a:avLst/>
            </a:prstGeom>
            <a:noFill/>
            <a:ln w="76200" cap="flat" cmpd="sng">
              <a:solidFill>
                <a:srgbClr val="833C0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92" name="Shape 392"/>
            <p:cNvSpPr/>
            <p:nvPr/>
          </p:nvSpPr>
          <p:spPr>
            <a:xfrm>
              <a:off x="11026067" y="4210235"/>
              <a:ext cx="461700" cy="372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3" name="Shape 393"/>
          <p:cNvGrpSpPr/>
          <p:nvPr/>
        </p:nvGrpSpPr>
        <p:grpSpPr>
          <a:xfrm>
            <a:off x="3283898" y="3543879"/>
            <a:ext cx="444000" cy="564079"/>
            <a:chOff x="11145914" y="3454525"/>
            <a:chExt cx="444000" cy="469362"/>
          </a:xfrm>
        </p:grpSpPr>
        <p:sp>
          <p:nvSpPr>
            <p:cNvPr id="394" name="Shape 394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Shape 395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6" name="Shape 396"/>
          <p:cNvGrpSpPr/>
          <p:nvPr/>
        </p:nvGrpSpPr>
        <p:grpSpPr>
          <a:xfrm>
            <a:off x="5810030" y="3238643"/>
            <a:ext cx="444000" cy="573654"/>
            <a:chOff x="11145914" y="3454525"/>
            <a:chExt cx="444000" cy="469362"/>
          </a:xfrm>
        </p:grpSpPr>
        <p:sp>
          <p:nvSpPr>
            <p:cNvPr id="397" name="Shape 397"/>
            <p:cNvSpPr/>
            <p:nvPr/>
          </p:nvSpPr>
          <p:spPr>
            <a:xfrm>
              <a:off x="11239129" y="3633187"/>
              <a:ext cx="257400" cy="2907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Shape 398"/>
            <p:cNvSpPr/>
            <p:nvPr/>
          </p:nvSpPr>
          <p:spPr>
            <a:xfrm>
              <a:off x="11145914" y="3454525"/>
              <a:ext cx="444000" cy="282000"/>
            </a:xfrm>
            <a:prstGeom prst="triangle">
              <a:avLst>
                <a:gd name="adj" fmla="val 50000"/>
              </a:avLst>
            </a:prstGeom>
            <a:solidFill>
              <a:srgbClr val="C55A1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9" name="Shape 399"/>
          <p:cNvSpPr/>
          <p:nvPr/>
        </p:nvSpPr>
        <p:spPr>
          <a:xfrm>
            <a:off x="3517525" y="3208750"/>
            <a:ext cx="3187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Shape 400"/>
          <p:cNvSpPr/>
          <p:nvPr/>
        </p:nvSpPr>
        <p:spPr>
          <a:xfrm>
            <a:off x="1641725" y="4714262"/>
            <a:ext cx="8567100" cy="87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/>
          <p:nvPr/>
        </p:nvSpPr>
        <p:spPr>
          <a:xfrm flipH="1">
            <a:off x="2704700" y="3208750"/>
            <a:ext cx="3062699" cy="15882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Shape 402"/>
          <p:cNvSpPr/>
          <p:nvPr/>
        </p:nvSpPr>
        <p:spPr>
          <a:xfrm>
            <a:off x="3184475" y="3888110"/>
            <a:ext cx="6205500" cy="9087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8963125" y="4332075"/>
            <a:ext cx="369000" cy="4695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2517950" y="4332075"/>
            <a:ext cx="369000" cy="4695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 txBox="1"/>
          <p:nvPr/>
        </p:nvSpPr>
        <p:spPr>
          <a:xfrm>
            <a:off x="8796925" y="4714275"/>
            <a:ext cx="701400" cy="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/>
              <a:t>Digue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2351750" y="4714275"/>
            <a:ext cx="701400" cy="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/>
              <a:t>Digue</a:t>
            </a:r>
          </a:p>
        </p:txBody>
      </p:sp>
      <p:sp>
        <p:nvSpPr>
          <p:cNvPr id="43" name="Shape 361"/>
          <p:cNvSpPr txBox="1"/>
          <p:nvPr/>
        </p:nvSpPr>
        <p:spPr>
          <a:xfrm>
            <a:off x="1199800" y="5098925"/>
            <a:ext cx="10152784" cy="129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2400" dirty="0"/>
              <a:t>Solutions d’aménagement du littoral (digues, habitations sur pilotis, …) </a:t>
            </a:r>
          </a:p>
          <a:p>
            <a:pPr lvl="0" rtl="0">
              <a:spcBef>
                <a:spcPts val="0"/>
              </a:spcBef>
              <a:buNone/>
            </a:pPr>
            <a:r>
              <a:rPr lang="fr-FR" sz="2400" dirty="0"/>
              <a:t>Testées avec les mêmes quantités d’eau qu’auparavant.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313</Words>
  <Application>Microsoft Office PowerPoint</Application>
  <PresentationFormat>Personnalisé</PresentationFormat>
  <Paragraphs>32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Christiane Rebattet</dc:creator>
  <cp:lastModifiedBy>Francoise Ribola</cp:lastModifiedBy>
  <cp:revision>8</cp:revision>
  <dcterms:modified xsi:type="dcterms:W3CDTF">2016-10-16T17:22:15Z</dcterms:modified>
</cp:coreProperties>
</file>